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7" r:id="rId3"/>
    <p:sldId id="256" r:id="rId4"/>
    <p:sldId id="258" r:id="rId5"/>
    <p:sldId id="259" r:id="rId6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99"/>
    <a:srgbClr val="BCC6FA"/>
    <a:srgbClr val="CDCDFF"/>
    <a:srgbClr val="E5E5FF"/>
    <a:srgbClr val="CCCCFF"/>
    <a:srgbClr val="6699FF"/>
    <a:srgbClr val="F9F9F9"/>
    <a:srgbClr val="F6E7E6"/>
    <a:srgbClr val="B94441"/>
    <a:srgbClr val="A13B3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2" autoAdjust="0"/>
    <p:restoredTop sz="97545" autoAdjust="0"/>
  </p:normalViewPr>
  <p:slideViewPr>
    <p:cSldViewPr>
      <p:cViewPr>
        <p:scale>
          <a:sx n="120" d="100"/>
          <a:sy n="120" d="100"/>
        </p:scale>
        <p:origin x="-2424" y="198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28F0F-5E65-47FB-83F3-477A3B4EDBEE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FDC12-095A-4E78-AB16-6C0EE5724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401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2014-12-26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13021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2014-12-26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9744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2014-12-26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84397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308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370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510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071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768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172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644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2014-12-26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13664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989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627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04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2014-12-26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6443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2014-12-26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4065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2014-12-26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2267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2014-12-26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8069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2014-12-26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1200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2014-12-26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4435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2014-12-26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3800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4EF02-B8BD-42B7-BBFA-59ECEF7CC238}" type="datetimeFigureOut">
              <a:rPr lang="ko-KR" altLang="en-US" smtClean="0"/>
              <a:pPr/>
              <a:t>2014-12-26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395536"/>
            <a:ext cx="6858000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6858000" cy="5395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7312" y="35496"/>
            <a:ext cx="54487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543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2014-12-26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0" y="395536"/>
            <a:ext cx="6858000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6858000" cy="5395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7312" y="35496"/>
            <a:ext cx="54487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864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jpeg"/><Relationship Id="rId18" Type="http://schemas.openxmlformats.org/officeDocument/2006/relationships/image" Target="../media/image17.jpe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4.png"/><Relationship Id="rId21" Type="http://schemas.openxmlformats.org/officeDocument/2006/relationships/image" Target="../media/image20.jpeg"/><Relationship Id="rId34" Type="http://schemas.openxmlformats.org/officeDocument/2006/relationships/image" Target="../media/image33.jpeg"/><Relationship Id="rId7" Type="http://schemas.openxmlformats.org/officeDocument/2006/relationships/image" Target="../media/image8.jpeg"/><Relationship Id="rId12" Type="http://schemas.microsoft.com/office/2007/relationships/hdphoto" Target="../media/hdphoto1.wdp"/><Relationship Id="rId17" Type="http://schemas.openxmlformats.org/officeDocument/2006/relationships/image" Target="../media/image16.jpe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jpe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3.jpe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" Type="http://schemas.openxmlformats.org/officeDocument/2006/relationships/image" Target="../media/image6.png"/><Relationship Id="rId15" Type="http://schemas.microsoft.com/office/2007/relationships/hdphoto" Target="../media/hdphoto2.wdp"/><Relationship Id="rId23" Type="http://schemas.openxmlformats.org/officeDocument/2006/relationships/image" Target="../media/image22.jpe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11.png"/><Relationship Id="rId19" Type="http://schemas.openxmlformats.org/officeDocument/2006/relationships/image" Target="../media/image18.jpeg"/><Relationship Id="rId31" Type="http://schemas.openxmlformats.org/officeDocument/2006/relationships/image" Target="../media/image3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1.jpe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.png"/><Relationship Id="rId7" Type="http://schemas.openxmlformats.org/officeDocument/2006/relationships/image" Target="../media/image4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3"/>
          <p:cNvSpPr/>
          <p:nvPr/>
        </p:nvSpPr>
        <p:spPr>
          <a:xfrm>
            <a:off x="823912" y="1169516"/>
            <a:ext cx="5210175" cy="738188"/>
          </a:xfrm>
          <a:custGeom>
            <a:avLst/>
            <a:gdLst>
              <a:gd name="connsiteX0" fmla="*/ 0 w 4572000"/>
              <a:gd name="connsiteY0" fmla="*/ 0 h 646331"/>
              <a:gd name="connsiteX1" fmla="*/ 4572000 w 4572000"/>
              <a:gd name="connsiteY1" fmla="*/ 0 h 646331"/>
              <a:gd name="connsiteX2" fmla="*/ 4572000 w 4572000"/>
              <a:gd name="connsiteY2" fmla="*/ 646331 h 646331"/>
              <a:gd name="connsiteX3" fmla="*/ 0 w 4572000"/>
              <a:gd name="connsiteY3" fmla="*/ 646331 h 646331"/>
              <a:gd name="connsiteX4" fmla="*/ 0 w 457200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646331">
                <a:moveTo>
                  <a:pt x="0" y="0"/>
                </a:moveTo>
                <a:lnTo>
                  <a:pt x="4572000" y="0"/>
                </a:lnTo>
                <a:lnTo>
                  <a:pt x="4572000" y="646331"/>
                </a:lnTo>
                <a:lnTo>
                  <a:pt x="0" y="64633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400" b="1" dirty="0">
                <a:solidFill>
                  <a:prstClr val="black"/>
                </a:solidFill>
              </a:rPr>
              <a:t>세상 모든 자연과 통하다</a:t>
            </a:r>
            <a:endParaRPr lang="en-US" altLang="ko-KR" sz="14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altLang="ko-KR" sz="2800" b="1" dirty="0">
                <a:solidFill>
                  <a:srgbClr val="FF0000"/>
                </a:solidFill>
              </a:rPr>
              <a:t>GLOBAL ECO THE SAEM</a:t>
            </a:r>
            <a:endParaRPr lang="en-US" altLang="ko-KR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623" y="3923928"/>
            <a:ext cx="1434753" cy="139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476672" y="7524328"/>
            <a:ext cx="5904656" cy="1080120"/>
          </a:xfrm>
          <a:prstGeom prst="rect">
            <a:avLst/>
          </a:prstGeom>
          <a:noFill/>
          <a:ln w="19050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ko-K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Miracle Cream</a:t>
            </a:r>
            <a:endParaRPr lang="en-US" altLang="ko-K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7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632" y="200998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Miracle Cream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그림 1" descr="화면 캡처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2812" y="855292"/>
            <a:ext cx="1120640" cy="1185793"/>
          </a:xfrm>
          <a:prstGeom prst="rect">
            <a:avLst/>
          </a:prstGeom>
        </p:spPr>
      </p:pic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825" y="826713"/>
            <a:ext cx="1157160" cy="1213501"/>
          </a:xfrm>
          <a:prstGeom prst="rect">
            <a:avLst/>
          </a:prstGeom>
        </p:spPr>
      </p:pic>
      <p:pic>
        <p:nvPicPr>
          <p:cNvPr id="6" name="그림 5" descr="화면 캡처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5975" y="855292"/>
            <a:ext cx="1133028" cy="1184922"/>
          </a:xfrm>
          <a:prstGeom prst="rect">
            <a:avLst/>
          </a:prstGeom>
        </p:spPr>
      </p:pic>
      <p:pic>
        <p:nvPicPr>
          <p:cNvPr id="7" name="그림 6" descr="화면 캡처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655" y="881033"/>
            <a:ext cx="1168853" cy="121263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3530" y="3059833"/>
            <a:ext cx="1728192" cy="7305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72000" tIns="36000" rIns="72000" bIns="3600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altLang="ko-KR" sz="1100" b="1" dirty="0" smtClean="0">
                <a:solidFill>
                  <a:srgbClr val="0070C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Только натуральные ингредиенты</a:t>
            </a:r>
            <a:endParaRPr lang="ko-KR" altLang="en-US" sz="11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77771" y="3059832"/>
            <a:ext cx="2325475" cy="7305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72000" tIns="36000" rIns="72000" bIns="3600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altLang="ko-KR" sz="900" b="1" dirty="0" smtClean="0">
                <a:solidFill>
                  <a:srgbClr val="0070C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Формулы на основе ингредиентов, входящих в состав четырех популярных косметических инъекций</a:t>
            </a:r>
            <a:endParaRPr lang="ko-KR" altLang="en-US" sz="9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42249" y="3092103"/>
            <a:ext cx="2005163" cy="7099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72000" tIns="36000" rIns="72000" bIns="3600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altLang="ko-KR" sz="1000" b="1" dirty="0" smtClean="0">
                <a:solidFill>
                  <a:srgbClr val="0070C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Изготовлены </a:t>
            </a:r>
            <a:r>
              <a:rPr lang="ru-RU" altLang="ko-KR" sz="1000" b="1" dirty="0">
                <a:solidFill>
                  <a:srgbClr val="0070C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по новой </a:t>
            </a:r>
            <a:r>
              <a:rPr lang="ru-RU" altLang="ko-KR" sz="1000" b="1" dirty="0" smtClean="0">
                <a:solidFill>
                  <a:srgbClr val="0070C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технологии и</a:t>
            </a:r>
            <a:endParaRPr lang="ko-KR" altLang="en-US" sz="10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altLang="ko-KR" sz="1000" b="1" dirty="0" smtClean="0">
                <a:solidFill>
                  <a:srgbClr val="0070C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обладают обновленной текстурой</a:t>
            </a:r>
            <a:endParaRPr lang="ko-KR" altLang="en-US" sz="10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31" name="십자형 30"/>
          <p:cNvSpPr/>
          <p:nvPr/>
        </p:nvSpPr>
        <p:spPr>
          <a:xfrm>
            <a:off x="1700808" y="3237421"/>
            <a:ext cx="432048" cy="419300"/>
          </a:xfrm>
          <a:prstGeom prst="plus">
            <a:avLst>
              <a:gd name="adj" fmla="val 40959"/>
            </a:avLst>
          </a:prstGeom>
          <a:solidFill>
            <a:srgbClr val="0116E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십자형 38"/>
          <p:cNvSpPr/>
          <p:nvPr/>
        </p:nvSpPr>
        <p:spPr>
          <a:xfrm>
            <a:off x="4368440" y="3232676"/>
            <a:ext cx="432048" cy="419300"/>
          </a:xfrm>
          <a:prstGeom prst="plus">
            <a:avLst>
              <a:gd name="adj" fmla="val 40959"/>
            </a:avLst>
          </a:prstGeom>
          <a:solidFill>
            <a:srgbClr val="0116E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2036999" y="3986624"/>
            <a:ext cx="1390979" cy="817504"/>
            <a:chOff x="2624556" y="2524815"/>
            <a:chExt cx="1682308" cy="1161971"/>
          </a:xfrm>
        </p:grpSpPr>
        <p:pic>
          <p:nvPicPr>
            <p:cNvPr id="43" name="Picture 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4556" y="2524816"/>
              <a:ext cx="836865" cy="559653"/>
            </a:xfrm>
            <a:prstGeom prst="round2DiagRect">
              <a:avLst>
                <a:gd name="adj1" fmla="val 16667"/>
                <a:gd name="adj2" fmla="val 0"/>
              </a:avLst>
            </a:prstGeom>
            <a:ln w="9525">
              <a:noFill/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4" name="Picture 1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8484" y="2524815"/>
              <a:ext cx="807837" cy="559653"/>
            </a:xfrm>
            <a:prstGeom prst="round2DiagRect">
              <a:avLst>
                <a:gd name="adj1" fmla="val 16667"/>
                <a:gd name="adj2" fmla="val 0"/>
              </a:avLst>
            </a:prstGeom>
            <a:ln w="9525">
              <a:noFill/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5" name="Picture 1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8484" y="3098430"/>
              <a:ext cx="818380" cy="588356"/>
            </a:xfrm>
            <a:prstGeom prst="round2DiagRect">
              <a:avLst>
                <a:gd name="adj1" fmla="val 16667"/>
                <a:gd name="adj2" fmla="val 0"/>
              </a:avLst>
            </a:prstGeom>
            <a:ln w="9525">
              <a:noFill/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6" name="Picture 1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3098430"/>
              <a:ext cx="833637" cy="587937"/>
            </a:xfrm>
            <a:prstGeom prst="round2DiagRect">
              <a:avLst>
                <a:gd name="adj1" fmla="val 16667"/>
                <a:gd name="adj2" fmla="val 0"/>
              </a:avLst>
            </a:prstGeom>
            <a:ln w="9525">
              <a:noFill/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7" name="Picture 1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9264" y="2781793"/>
              <a:ext cx="544313" cy="748655"/>
            </a:xfrm>
            <a:prstGeom prst="round2DiagRect">
              <a:avLst>
                <a:gd name="adj1" fmla="val 16667"/>
                <a:gd name="adj2" fmla="val 0"/>
              </a:avLst>
            </a:prstGeom>
            <a:ln w="9525">
              <a:noFill/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48" name="그룹 47"/>
          <p:cNvGrpSpPr/>
          <p:nvPr/>
        </p:nvGrpSpPr>
        <p:grpSpPr>
          <a:xfrm>
            <a:off x="3547834" y="3968129"/>
            <a:ext cx="1400313" cy="892022"/>
            <a:chOff x="5087027" y="2425776"/>
            <a:chExt cx="1598934" cy="1146349"/>
          </a:xfrm>
        </p:grpSpPr>
        <p:pic>
          <p:nvPicPr>
            <p:cNvPr id="49" name="Picture 7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saturation sat="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317" t="28152" r="-480" b="5314"/>
            <a:stretch/>
          </p:blipFill>
          <p:spPr bwMode="auto">
            <a:xfrm rot="5400000">
              <a:off x="6009698" y="2304089"/>
              <a:ext cx="554576" cy="797950"/>
            </a:xfrm>
            <a:prstGeom prst="round2DiagRect">
              <a:avLst>
                <a:gd name="adj1" fmla="val 16667"/>
                <a:gd name="adj2" fmla="val 0"/>
              </a:avLst>
            </a:prstGeom>
            <a:ln w="9525">
              <a:noFill/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3298" y="3001917"/>
              <a:ext cx="792662" cy="570208"/>
            </a:xfrm>
            <a:prstGeom prst="round2DiagRect">
              <a:avLst>
                <a:gd name="adj1" fmla="val 16667"/>
                <a:gd name="adj2" fmla="val 0"/>
              </a:avLst>
            </a:prstGeom>
            <a:ln w="9525">
              <a:noFill/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 xmlns="">
                    <a14:imgLayer r:embed="rId1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7027" y="3015481"/>
              <a:ext cx="750669" cy="548546"/>
            </a:xfrm>
            <a:prstGeom prst="round2DiagRect">
              <a:avLst>
                <a:gd name="adj1" fmla="val 16667"/>
                <a:gd name="adj2" fmla="val 0"/>
              </a:avLst>
            </a:prstGeom>
            <a:ln w="9525">
              <a:noFill/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2" name="Picture 6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008"/>
            <a:stretch/>
          </p:blipFill>
          <p:spPr bwMode="auto">
            <a:xfrm>
              <a:off x="5095244" y="2425776"/>
              <a:ext cx="750669" cy="577253"/>
            </a:xfrm>
            <a:prstGeom prst="round2DiagRect">
              <a:avLst>
                <a:gd name="adj1" fmla="val 16667"/>
                <a:gd name="adj2" fmla="val 0"/>
              </a:avLst>
            </a:prstGeom>
            <a:ln w="9525">
              <a:noFill/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361" y="2769252"/>
              <a:ext cx="767104" cy="548546"/>
            </a:xfrm>
            <a:prstGeom prst="round2DiagRect">
              <a:avLst>
                <a:gd name="adj1" fmla="val 16667"/>
                <a:gd name="adj2" fmla="val 0"/>
              </a:avLst>
            </a:prstGeom>
            <a:ln w="9525">
              <a:noFill/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8" name="그룹 7"/>
          <p:cNvGrpSpPr/>
          <p:nvPr/>
        </p:nvGrpSpPr>
        <p:grpSpPr>
          <a:xfrm>
            <a:off x="118350" y="4026382"/>
            <a:ext cx="1847663" cy="761761"/>
            <a:chOff x="-110771" y="3211286"/>
            <a:chExt cx="1847663" cy="761761"/>
          </a:xfrm>
        </p:grpSpPr>
        <p:pic>
          <p:nvPicPr>
            <p:cNvPr id="54" name="그림 53" descr="라즈베리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-110771" y="3216474"/>
              <a:ext cx="254065" cy="236280"/>
            </a:xfrm>
            <a:prstGeom prst="rect">
              <a:avLst/>
            </a:prstGeom>
          </p:spPr>
        </p:pic>
        <p:pic>
          <p:nvPicPr>
            <p:cNvPr id="55" name="그림 54" descr="로즈힙열매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3375" y="3213509"/>
              <a:ext cx="253365" cy="239245"/>
            </a:xfrm>
            <a:prstGeom prst="rect">
              <a:avLst/>
            </a:prstGeom>
          </p:spPr>
        </p:pic>
        <p:pic>
          <p:nvPicPr>
            <p:cNvPr id="56" name="그림 55" descr="아세로라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0151" y="3213509"/>
              <a:ext cx="266769" cy="244538"/>
            </a:xfrm>
            <a:prstGeom prst="rect">
              <a:avLst/>
            </a:prstGeom>
          </p:spPr>
        </p:pic>
        <p:pic>
          <p:nvPicPr>
            <p:cNvPr id="57" name="그림 56" descr="딸기.jp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73175" y="3218018"/>
              <a:ext cx="257241" cy="234736"/>
            </a:xfrm>
            <a:prstGeom prst="rect">
              <a:avLst/>
            </a:prstGeom>
          </p:spPr>
        </p:pic>
        <p:pic>
          <p:nvPicPr>
            <p:cNvPr id="58" name="그림 57" descr="복분자.jp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36766" y="3215903"/>
              <a:ext cx="265441" cy="243479"/>
            </a:xfrm>
            <a:prstGeom prst="rect">
              <a:avLst/>
            </a:prstGeom>
          </p:spPr>
        </p:pic>
        <p:pic>
          <p:nvPicPr>
            <p:cNvPr id="59" name="그림 58" descr="오미자.jpg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3707" y="3211286"/>
              <a:ext cx="266768" cy="246655"/>
            </a:xfrm>
            <a:prstGeom prst="rect">
              <a:avLst/>
            </a:prstGeom>
          </p:spPr>
        </p:pic>
        <p:pic>
          <p:nvPicPr>
            <p:cNvPr id="60" name="그림 59" descr="구기자.jpg"/>
            <p:cNvPicPr>
              <a:picLocks noChangeAspect="1"/>
            </p:cNvPicPr>
            <p:nvPr/>
          </p:nvPicPr>
          <p:blipFill>
            <a:blip r:embed="rId24" cstate="print"/>
            <a:srcRect b="4667"/>
            <a:stretch>
              <a:fillRect/>
            </a:stretch>
          </p:blipFill>
          <p:spPr>
            <a:xfrm>
              <a:off x="1509450" y="3228709"/>
              <a:ext cx="227442" cy="230396"/>
            </a:xfrm>
            <a:prstGeom prst="rect">
              <a:avLst/>
            </a:prstGeom>
          </p:spPr>
        </p:pic>
        <p:pic>
          <p:nvPicPr>
            <p:cNvPr id="61" name="Picture 20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" b="31957"/>
            <a:stretch/>
          </p:blipFill>
          <p:spPr bwMode="auto">
            <a:xfrm>
              <a:off x="-110771" y="3459383"/>
              <a:ext cx="254066" cy="261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22"/>
            <p:cNvPicPr>
              <a:picLocks noChangeAspect="1" noChangeArrowheads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" r="13214" b="8245"/>
            <a:stretch/>
          </p:blipFill>
          <p:spPr bwMode="auto">
            <a:xfrm>
              <a:off x="386934" y="3479189"/>
              <a:ext cx="299986" cy="237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21"/>
            <p:cNvPicPr>
              <a:picLocks noChangeAspect="1" noChangeArrowheads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037" r="9711"/>
            <a:stretch/>
          </p:blipFill>
          <p:spPr bwMode="auto">
            <a:xfrm>
              <a:off x="153375" y="3465732"/>
              <a:ext cx="253365" cy="254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23"/>
            <p:cNvPicPr>
              <a:picLocks noChangeAspect="1" noChangeArrowheads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" b="15568"/>
            <a:stretch/>
          </p:blipFill>
          <p:spPr bwMode="auto">
            <a:xfrm>
              <a:off x="702679" y="3469285"/>
              <a:ext cx="257796" cy="24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24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76" y="3471517"/>
              <a:ext cx="249906" cy="239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25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594" y="3471517"/>
              <a:ext cx="266613" cy="239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" name="Picture 26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923" y="3474379"/>
              <a:ext cx="228969" cy="236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27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548" y="3731470"/>
              <a:ext cx="249842" cy="241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9" name="Picture 28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51" y="3731763"/>
              <a:ext cx="251199" cy="241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30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450" y="3723930"/>
              <a:ext cx="227442" cy="249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" name="Picture 31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74" y="3723930"/>
              <a:ext cx="259401" cy="249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" name="Picture 32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76" y="3723081"/>
              <a:ext cx="253865" cy="249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" name="Picture 33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594" y="3723930"/>
              <a:ext cx="266613" cy="249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" name="Picture 3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30" y="3726607"/>
              <a:ext cx="269290" cy="243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" name="그림 74" descr="로즈힙열매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675" y="3221799"/>
              <a:ext cx="253365" cy="239245"/>
            </a:xfrm>
            <a:prstGeom prst="rect">
              <a:avLst/>
            </a:prstGeom>
          </p:spPr>
        </p:pic>
        <p:pic>
          <p:nvPicPr>
            <p:cNvPr id="76" name="Picture 20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" b="31957"/>
            <a:stretch/>
          </p:blipFill>
          <p:spPr bwMode="auto">
            <a:xfrm>
              <a:off x="-84471" y="3467673"/>
              <a:ext cx="254066" cy="261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7" name="Picture 14"/>
          <p:cNvPicPr>
            <a:picLocks noChangeAspect="1" noChangeArrowheads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00" t="19555" r="25982" b="46557"/>
          <a:stretch/>
        </p:blipFill>
        <p:spPr bwMode="auto">
          <a:xfrm>
            <a:off x="4960060" y="3997311"/>
            <a:ext cx="1856110" cy="806818"/>
          </a:xfrm>
          <a:prstGeom prst="round2DiagRect">
            <a:avLst>
              <a:gd name="adj1" fmla="val 16667"/>
              <a:gd name="adj2" fmla="val 0"/>
            </a:avLst>
          </a:prstGeom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78" name="표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6920174"/>
              </p:ext>
            </p:extLst>
          </p:nvPr>
        </p:nvGraphicFramePr>
        <p:xfrm>
          <a:off x="84723" y="5004048"/>
          <a:ext cx="6662688" cy="4029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8013"/>
                <a:gridCol w="1080120"/>
                <a:gridCol w="936104"/>
                <a:gridCol w="1118880"/>
                <a:gridCol w="2559571"/>
              </a:tblGrid>
              <a:tr h="493086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Название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Объем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Виды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Результат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Ингредиенты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700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Ocean Miracle Cream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r>
                        <a:rPr lang="ru-RU" altLang="ko-KR" sz="1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altLang="ko-KR" sz="1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dirty="0" smtClean="0">
                          <a:latin typeface="Arial" pitchFamily="34" charset="0"/>
                          <a:cs typeface="Arial" pitchFamily="34" charset="0"/>
                        </a:rPr>
                        <a:t>Крем-</a:t>
                      </a:r>
                      <a:r>
                        <a:rPr lang="ru-RU" altLang="ko-KR" sz="1000" dirty="0" err="1" smtClean="0">
                          <a:latin typeface="Arial" pitchFamily="34" charset="0"/>
                          <a:cs typeface="Arial" pitchFamily="34" charset="0"/>
                        </a:rPr>
                        <a:t>лифтинг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Лифтинг</a:t>
                      </a:r>
                      <a:r>
                        <a:rPr lang="ru-RU" altLang="ko-KR" sz="1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и питание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ru-RU" altLang="ko-KR" sz="1000" dirty="0" smtClean="0">
                          <a:latin typeface="Arial" pitchFamily="34" charset="0"/>
                          <a:cs typeface="Arial" pitchFamily="34" charset="0"/>
                        </a:rPr>
                        <a:t>Глубинная океаническая </a:t>
                      </a:r>
                      <a:r>
                        <a:rPr lang="ru-RU" altLang="ko-KR" sz="1000" dirty="0" err="1" smtClean="0">
                          <a:latin typeface="Arial" pitchFamily="34" charset="0"/>
                          <a:cs typeface="Arial" pitchFamily="34" charset="0"/>
                        </a:rPr>
                        <a:t>вода</a:t>
                      </a:r>
                      <a:r>
                        <a:rPr lang="ru-RU" altLang="ko-KR" sz="1000" dirty="0" err="1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ru-RU" altLang="ko-KR" sz="1000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altLang="ko-KR" sz="10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altLang="ko-KR" sz="1000" dirty="0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r>
                        <a:rPr lang="ru-RU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видов морских водорослей, </a:t>
                      </a:r>
                      <a:r>
                        <a:rPr lang="ru-RU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altLang="ko-KR" sz="1000" baseline="0" dirty="0" err="1" smtClean="0">
                          <a:latin typeface="Arial" pitchFamily="34" charset="0"/>
                          <a:cs typeface="Arial" pitchFamily="34" charset="0"/>
                        </a:rPr>
                        <a:t>ботокс-пептид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0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Flower </a:t>
                      </a:r>
                      <a:r>
                        <a:rPr lang="ko-KR" altLang="en-US" sz="1000" b="1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0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Miracle Cream</a:t>
                      </a:r>
                      <a:endParaRPr lang="en-US" altLang="ko-KR" sz="1000" b="1" baseline="0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r>
                        <a:rPr lang="ru-RU" altLang="ko-KR" sz="1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altLang="ko-KR" sz="1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dirty="0" smtClean="0">
                          <a:latin typeface="Arial" pitchFamily="34" charset="0"/>
                          <a:cs typeface="Arial" pitchFamily="34" charset="0"/>
                        </a:rPr>
                        <a:t>Увлажняющий</a:t>
                      </a:r>
                      <a:r>
                        <a:rPr lang="ru-RU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крем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Сохранение</a:t>
                      </a:r>
                      <a:r>
                        <a:rPr lang="ru-RU" altLang="ko-KR" sz="10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влаги и свечение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ru-RU" altLang="ko-KR" sz="1000" dirty="0" smtClean="0">
                          <a:latin typeface="Arial" pitchFamily="34" charset="0"/>
                          <a:cs typeface="Arial" pitchFamily="34" charset="0"/>
                        </a:rPr>
                        <a:t>Цветочная вода+100 цветочных экстрактов,  </a:t>
                      </a:r>
                      <a:r>
                        <a:rPr lang="ru-RU" altLang="ko-KR" sz="1000" dirty="0" err="1" smtClean="0">
                          <a:latin typeface="Arial" pitchFamily="34" charset="0"/>
                          <a:cs typeface="Arial" pitchFamily="34" charset="0"/>
                        </a:rPr>
                        <a:t>гиалуроновая</a:t>
                      </a:r>
                      <a:r>
                        <a:rPr lang="ru-RU" altLang="ko-KR" sz="1000" dirty="0" smtClean="0">
                          <a:latin typeface="Arial" pitchFamily="34" charset="0"/>
                          <a:cs typeface="Arial" pitchFamily="34" charset="0"/>
                        </a:rPr>
                        <a:t> кислота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0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Crystal</a:t>
                      </a:r>
                      <a:r>
                        <a:rPr lang="ko-KR" altLang="en-US" sz="10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0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Miracle Cream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r>
                        <a:rPr lang="ru-RU" altLang="ko-KR" sz="1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altLang="ko-KR" sz="1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dirty="0" smtClean="0">
                          <a:latin typeface="Arial" pitchFamily="34" charset="0"/>
                          <a:cs typeface="Arial" pitchFamily="34" charset="0"/>
                        </a:rPr>
                        <a:t>Высокопитательный </a:t>
                      </a:r>
                      <a:r>
                        <a:rPr lang="ru-RU" altLang="ko-KR" sz="1000" dirty="0" err="1" smtClean="0">
                          <a:latin typeface="Arial" pitchFamily="34" charset="0"/>
                          <a:cs typeface="Arial" pitchFamily="34" charset="0"/>
                        </a:rPr>
                        <a:t>мультикрем</a:t>
                      </a:r>
                      <a:endParaRPr lang="en-US" altLang="ko-KR" sz="1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Объемное сияние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ru-RU" altLang="ko-KR" sz="1000" dirty="0" smtClean="0">
                          <a:latin typeface="Arial" pitchFamily="34" charset="0"/>
                          <a:cs typeface="Arial" pitchFamily="34" charset="0"/>
                        </a:rPr>
                        <a:t>Газированная вода+ комплекс из пяти пептидов, витаминная вода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0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Snow</a:t>
                      </a:r>
                      <a:r>
                        <a:rPr lang="en-US" altLang="ko-KR" sz="1000" b="1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0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Miracle Cream</a:t>
                      </a:r>
                      <a:endParaRPr lang="en-US" altLang="ko-KR" sz="1000" b="1" baseline="0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r>
                        <a:rPr lang="ru-RU" altLang="ko-KR" sz="1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altLang="ko-KR" sz="1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dirty="0" err="1" smtClean="0">
                          <a:latin typeface="Arial" pitchFamily="34" charset="0"/>
                          <a:cs typeface="Arial" pitchFamily="34" charset="0"/>
                        </a:rPr>
                        <a:t>Мультикрем</a:t>
                      </a:r>
                      <a:r>
                        <a:rPr lang="ru-RU" altLang="ko-KR" sz="1000" dirty="0" smtClean="0">
                          <a:latin typeface="Arial" pitchFamily="34" charset="0"/>
                          <a:cs typeface="Arial" pitchFamily="34" charset="0"/>
                        </a:rPr>
                        <a:t> с эффектом</a:t>
                      </a:r>
                      <a:r>
                        <a:rPr lang="ru-RU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осветления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Отбеливание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ru-RU" altLang="ko-KR" sz="10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r>
                        <a:rPr lang="ru-RU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яблочный </a:t>
                      </a:r>
                      <a:r>
                        <a:rPr lang="ru-RU" altLang="ko-KR" sz="1000" baseline="0" dirty="0" err="1" smtClean="0">
                          <a:latin typeface="Arial" pitchFamily="34" charset="0"/>
                          <a:cs typeface="Arial" pitchFamily="34" charset="0"/>
                        </a:rPr>
                        <a:t>настой+комплекс</a:t>
                      </a:r>
                      <a:r>
                        <a:rPr lang="ru-RU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экстрактов 10 красных фруктов, </a:t>
                      </a:r>
                      <a:r>
                        <a:rPr lang="ru-RU" altLang="ko-KR" sz="1000" baseline="0" dirty="0" err="1" smtClean="0">
                          <a:latin typeface="Arial" pitchFamily="34" charset="0"/>
                          <a:cs typeface="Arial" pitchFamily="34" charset="0"/>
                        </a:rPr>
                        <a:t>глутатион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6963" y="2041085"/>
            <a:ext cx="6485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900" b="1" dirty="0" smtClean="0">
                <a:latin typeface="Arial" pitchFamily="34" charset="0"/>
                <a:cs typeface="Arial" pitchFamily="34" charset="0"/>
              </a:rPr>
              <a:t>Ощутите эффект популярных косметических инъекций с помощью новых чудо-кремов от бренда </a:t>
            </a:r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altLang="ko-KR" sz="900" b="1" dirty="0" err="1" smtClean="0">
                <a:latin typeface="Arial" pitchFamily="34" charset="0"/>
                <a:cs typeface="Arial" pitchFamily="34" charset="0"/>
              </a:rPr>
              <a:t>Saem</a:t>
            </a:r>
            <a:r>
              <a:rPr lang="ru-RU" altLang="ko-KR" sz="900" b="1" dirty="0" smtClean="0">
                <a:latin typeface="Arial" pitchFamily="34" charset="0"/>
                <a:cs typeface="Arial" pitchFamily="34" charset="0"/>
              </a:rPr>
              <a:t>! </a:t>
            </a:r>
            <a:endParaRPr lang="en-US" altLang="ko-KR" sz="9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altLang="ko-KR" sz="900" dirty="0" smtClean="0">
                <a:latin typeface="Arial" pitchFamily="34" charset="0"/>
                <a:cs typeface="Arial" pitchFamily="34" charset="0"/>
              </a:rPr>
              <a:t>В Корее существует множество популярных косметических инъекций, которые применяют как женщины, так и мужчины,  желающие  улучшить свой внешний вид и получить от них максимальный результат. Но стоит отметить, что эти процедуры, как правило, довольно дорогостоящи и  обладают побочными эффектами  (например,  вызывают отечность или покраснение кожи). Новинки из серии </a:t>
            </a:r>
            <a:r>
              <a:rPr lang="en-US" altLang="ko-KR" sz="900" dirty="0">
                <a:latin typeface="Arial" pitchFamily="34" charset="0"/>
                <a:cs typeface="Arial" pitchFamily="34" charset="0"/>
              </a:rPr>
              <a:t>Miracle Cream </a:t>
            </a:r>
            <a:r>
              <a:rPr lang="ru-RU" altLang="ko-KR" sz="900" dirty="0" smtClean="0">
                <a:latin typeface="Arial" pitchFamily="34" charset="0"/>
                <a:cs typeface="Arial" pitchFamily="34" charset="0"/>
              </a:rPr>
              <a:t> разработаны на основе  ингредиентов, используемых в  4-х популярных косметических инъекциях, предназначенных для решения той или иной проблемы.</a:t>
            </a:r>
            <a:endParaRPr lang="ko-KR" altLang="en-US" sz="9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360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2393331"/>
              </p:ext>
            </p:extLst>
          </p:nvPr>
        </p:nvGraphicFramePr>
        <p:xfrm>
          <a:off x="116632" y="2339753"/>
          <a:ext cx="4680520" cy="2988798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864096"/>
                <a:gridCol w="3816424"/>
              </a:tblGrid>
              <a:tr h="1080119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Текстура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8196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000" b="1" u="sng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Укрепляющий крем</a:t>
                      </a:r>
                      <a:endParaRPr lang="en-US" altLang="ko-KR" sz="10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10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                  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10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                </a:t>
                      </a:r>
                      <a:r>
                        <a:rPr lang="ru-RU" altLang="ko-KR" sz="10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Содержит</a:t>
                      </a:r>
                      <a:r>
                        <a:rPr lang="ru-RU" altLang="ko-KR" sz="1000" baseline="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 к</a:t>
                      </a:r>
                      <a:r>
                        <a:rPr lang="ru-RU" altLang="ko-KR" sz="10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апсулы с коллагеном, может использоваться как база под макияж с эффектом филлера</a:t>
                      </a:r>
                      <a:endParaRPr lang="en-US" altLang="ko-KR" sz="1000" dirty="0" smtClean="0"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14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▶ </a:t>
                      </a:r>
                      <a:r>
                        <a:rPr lang="ru-RU" altLang="ko-KR" sz="10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Кожа становится</a:t>
                      </a:r>
                      <a:r>
                        <a:rPr lang="ru-RU" altLang="ko-KR" sz="1000" baseline="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 эластичной, гладкой и шелковистой.</a:t>
                      </a:r>
                      <a:endParaRPr lang="ko-KR" altLang="en-US" sz="1000" dirty="0" smtClean="0"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47059"/>
                      </a:schemeClr>
                    </a:solidFill>
                  </a:tcPr>
                </a:tc>
              </a:tr>
              <a:tr h="1198106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Ингредиенты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8196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30000"/>
                        </a:lnSpc>
                        <a:buFont typeface="+mj-lt"/>
                        <a:buAutoNum type="arabicPeriod"/>
                      </a:pPr>
                      <a:r>
                        <a:rPr lang="ru-RU" altLang="ko-KR" sz="9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Глубинная морская вода и 30 видов морских водорослей питают кожу множеством минералов и одновременно глубоко увлажняет.</a:t>
                      </a:r>
                      <a:endParaRPr lang="en-US" altLang="ko-KR" sz="9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28600" indent="-228600" algn="l">
                        <a:lnSpc>
                          <a:spcPct val="130000"/>
                        </a:lnSpc>
                        <a:buFont typeface="+mj-lt"/>
                        <a:buAutoNum type="arabicPeriod"/>
                      </a:pPr>
                      <a:r>
                        <a:rPr lang="ru-RU" altLang="ko-KR" sz="9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 состав входят ингредиенты, идентичные тем, которые используются в популярных инъекциях для моделирования и укрепления контуров лица - </a:t>
                      </a:r>
                      <a:r>
                        <a:rPr lang="fr-FR" altLang="ko-KR" sz="9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PPC + Botox Peptide</a:t>
                      </a:r>
                      <a:r>
                        <a:rPr lang="fr-FR" altLang="ko-KR" sz="9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ko-KR" sz="900" b="1" baseline="0" dirty="0" smtClean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altLang="ko-KR" sz="900" b="1" baseline="0" dirty="0" err="1" smtClean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ботокс</a:t>
                      </a:r>
                      <a:r>
                        <a:rPr lang="ru-RU" altLang="ko-KR" sz="900" b="1" baseline="0" dirty="0" smtClean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-пептид).</a:t>
                      </a:r>
                      <a:endParaRPr lang="en-US" altLang="ko-KR" sz="900" b="1" baseline="0" dirty="0" smtClean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4647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Эффект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8196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Wingdings" pitchFamily="2" charset="2"/>
                        <a:buNone/>
                      </a:pPr>
                      <a:r>
                        <a:rPr lang="ru-RU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Кожа становится подтянутой и упругой с четкими внешними контурами..</a:t>
                      </a:r>
                      <a:endParaRPr lang="en-US" altLang="ko-KR" sz="10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4353143"/>
              </p:ext>
            </p:extLst>
          </p:nvPr>
        </p:nvGraphicFramePr>
        <p:xfrm>
          <a:off x="1916832" y="824498"/>
          <a:ext cx="4675940" cy="134227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440160"/>
                <a:gridCol w="3235780"/>
              </a:tblGrid>
              <a:tr h="3600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Ocean Miracle</a:t>
                      </a:r>
                      <a:r>
                        <a:rPr lang="en-US" altLang="ko-KR" sz="11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Cream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  <a:alpha val="8196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+mj-ea"/>
                        <a:buNone/>
                      </a:pPr>
                      <a:endParaRPr lang="en-US" altLang="ko-KR" sz="10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7200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52157"/>
                      </a:schemeClr>
                    </a:solidFill>
                  </a:tcPr>
                </a:tc>
              </a:tr>
              <a:tr h="433591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Результат</a:t>
                      </a:r>
                      <a:endParaRPr lang="ko-KR" alt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8196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+mj-ea"/>
                        <a:buNone/>
                      </a:pPr>
                      <a:r>
                        <a:rPr lang="ru-RU" altLang="ko-KR" sz="1050" b="1" baseline="0" dirty="0" err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Лифтинг</a:t>
                      </a:r>
                      <a:r>
                        <a:rPr lang="ru-RU" altLang="ko-KR" sz="1050" b="1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-эффект и глубокое увлажнение</a:t>
                      </a:r>
                      <a:endParaRPr lang="en-US" altLang="ko-KR" sz="1050" b="1" baseline="0" dirty="0" smtClean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3591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Альтернативная косметическая инъекция</a:t>
                      </a:r>
                      <a:endParaRPr lang="ko-KR" alt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8196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+mj-ea"/>
                        <a:buNone/>
                      </a:pPr>
                      <a:r>
                        <a:rPr lang="ru-RU" altLang="ko-KR" sz="105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Инъекции для контурной пластики лица</a:t>
                      </a:r>
                      <a:endParaRPr lang="en-US" altLang="ko-KR" sz="1050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그림 4" descr="화면 캡처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730" y="755576"/>
            <a:ext cx="1356961" cy="1435853"/>
          </a:xfrm>
          <a:prstGeom prst="rect">
            <a:avLst/>
          </a:prstGeom>
        </p:spPr>
      </p:pic>
      <p:pic>
        <p:nvPicPr>
          <p:cNvPr id="7" name="그림 6" descr="화면 캡처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729" y="5364088"/>
            <a:ext cx="1203047" cy="125814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9" t="36566" r="83753" b="39724"/>
          <a:stretch/>
        </p:blipFill>
        <p:spPr bwMode="auto">
          <a:xfrm>
            <a:off x="6025053" y="2270761"/>
            <a:ext cx="699813" cy="78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17" t="28152" r="-480" b="5314"/>
          <a:stretch/>
        </p:blipFill>
        <p:spPr bwMode="auto">
          <a:xfrm rot="5400000">
            <a:off x="5101863" y="2244624"/>
            <a:ext cx="660129" cy="949824"/>
          </a:xfrm>
          <a:prstGeom prst="round2DiagRect">
            <a:avLst>
              <a:gd name="adj1" fmla="val 16667"/>
              <a:gd name="adj2" fmla="val 14389"/>
            </a:avLst>
          </a:prstGeom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3" name="그룹 12"/>
          <p:cNvGrpSpPr/>
          <p:nvPr/>
        </p:nvGrpSpPr>
        <p:grpSpPr>
          <a:xfrm>
            <a:off x="5022467" y="3057188"/>
            <a:ext cx="1704014" cy="1077115"/>
            <a:chOff x="1692595" y="2215887"/>
            <a:chExt cx="1704014" cy="1077115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 r="18814" b="19642"/>
            <a:stretch>
              <a:fillRect/>
            </a:stretch>
          </p:blipFill>
          <p:spPr bwMode="auto">
            <a:xfrm>
              <a:off x="1759588" y="2446719"/>
              <a:ext cx="928662" cy="61593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3"/>
            <p:cNvPicPr preferRelativeResize="0">
              <a:picLocks noChangeArrowheads="1"/>
            </p:cNvPicPr>
            <p:nvPr/>
          </p:nvPicPr>
          <p:blipFill>
            <a:blip r:embed="rId8" cstate="print"/>
            <a:srcRect r="14691" b="12671"/>
            <a:stretch>
              <a:fillRect/>
            </a:stretch>
          </p:blipFill>
          <p:spPr bwMode="auto">
            <a:xfrm>
              <a:off x="2350208" y="2735066"/>
              <a:ext cx="928124" cy="55793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TextBox 215"/>
            <p:cNvSpPr txBox="1"/>
            <p:nvPr/>
          </p:nvSpPr>
          <p:spPr>
            <a:xfrm>
              <a:off x="2676529" y="2521369"/>
              <a:ext cx="720080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ko-KR" sz="9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ea typeface="+mn-ea"/>
                  <a:cs typeface="Arial" pitchFamily="34" charset="0"/>
                </a:rPr>
                <a:t>После</a:t>
              </a:r>
              <a:r>
                <a:rPr lang="en-US" altLang="ko-KR" sz="9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ea typeface="+mn-ea"/>
                  <a:cs typeface="Arial" pitchFamily="34" charset="0"/>
                </a:rPr>
                <a:t> </a:t>
              </a:r>
              <a:endParaRPr lang="en-US" altLang="ko-KR" sz="9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17" name="TextBox 216"/>
            <p:cNvSpPr txBox="1"/>
            <p:nvPr/>
          </p:nvSpPr>
          <p:spPr>
            <a:xfrm>
              <a:off x="1692595" y="2215887"/>
              <a:ext cx="722535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ko-KR" sz="9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ea typeface="+mn-ea"/>
                  <a:cs typeface="Arial" pitchFamily="34" charset="0"/>
                </a:rPr>
                <a:t>До</a:t>
              </a:r>
              <a:endParaRPr lang="en-US" altLang="ko-KR" sz="9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Arial" pitchFamily="34" charset="0"/>
              </a:endParaRPr>
            </a:p>
          </p:txBody>
        </p:sp>
      </p:grpSp>
      <p:pic>
        <p:nvPicPr>
          <p:cNvPr id="19" name="그림 18" descr="화면 캡처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042"/>
          <a:stretch/>
        </p:blipFill>
        <p:spPr>
          <a:xfrm>
            <a:off x="4895537" y="4536140"/>
            <a:ext cx="1957874" cy="81391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58631" y="4066829"/>
            <a:ext cx="1767850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ko-KR" sz="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Пример рекламы введения </a:t>
            </a:r>
            <a:r>
              <a:rPr lang="ru-RU" altLang="ko-KR" sz="8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инъекции </a:t>
            </a:r>
            <a:r>
              <a:rPr lang="ru-RU" altLang="ko-KR" sz="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для </a:t>
            </a:r>
            <a:r>
              <a:rPr lang="ru-RU" altLang="ko-KR" sz="8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контурной пластики лица</a:t>
            </a:r>
            <a:endParaRPr lang="ko-KR" altLang="en-US" sz="8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9" t="36566" r="83753" b="39724"/>
          <a:stretch/>
        </p:blipFill>
        <p:spPr bwMode="auto">
          <a:xfrm>
            <a:off x="1028387" y="2448558"/>
            <a:ext cx="513955" cy="57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2251247"/>
              </p:ext>
            </p:extLst>
          </p:nvPr>
        </p:nvGraphicFramePr>
        <p:xfrm>
          <a:off x="1700807" y="5431899"/>
          <a:ext cx="4824537" cy="1084317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827477"/>
                <a:gridCol w="2997060"/>
              </a:tblGrid>
              <a:tr h="28706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Flower Miracle</a:t>
                      </a:r>
                      <a:r>
                        <a:rPr lang="en-US" altLang="ko-KR" sz="11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Cream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8196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+mj-ea"/>
                        <a:buNone/>
                      </a:pPr>
                      <a:endParaRPr lang="en-US" altLang="ko-KR" sz="10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7200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52157"/>
                      </a:schemeClr>
                    </a:solidFill>
                  </a:tcPr>
                </a:tc>
              </a:tr>
              <a:tr h="345708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Результат</a:t>
                      </a:r>
                      <a:endParaRPr lang="ko-KR" alt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8196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+mj-ea"/>
                        <a:buNone/>
                      </a:pPr>
                      <a:r>
                        <a:rPr lang="ru-RU" altLang="ko-KR" sz="10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Сохранение влаги и свечение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1544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Альтернативная косметическая инъекция</a:t>
                      </a:r>
                      <a:endParaRPr lang="ko-KR" alt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8196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+mj-ea"/>
                        <a:buNone/>
                      </a:pPr>
                      <a:r>
                        <a:rPr lang="ru-RU" altLang="ko-KR" sz="105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Инъекция </a:t>
                      </a:r>
                      <a:r>
                        <a:rPr lang="ru-RU" altLang="ko-KR" sz="105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гиалуроновой</a:t>
                      </a:r>
                      <a:r>
                        <a:rPr lang="ru-RU" altLang="ko-KR" sz="105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кислоты</a:t>
                      </a:r>
                      <a:endParaRPr lang="en-US" altLang="ko-KR" sz="105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5205397"/>
              </p:ext>
            </p:extLst>
          </p:nvPr>
        </p:nvGraphicFramePr>
        <p:xfrm>
          <a:off x="209729" y="6681152"/>
          <a:ext cx="4875455" cy="2374709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5014"/>
                <a:gridCol w="3960441"/>
              </a:tblGrid>
              <a:tr h="897565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Текстура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8196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000" b="1" u="sng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Увлажняющий крем</a:t>
                      </a:r>
                      <a:endParaRPr lang="en-US" altLang="ko-KR" sz="1000" dirty="0" smtClean="0">
                        <a:solidFill>
                          <a:srgbClr val="7030A0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altLang="ko-KR" sz="1000" u="sng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Формула </a:t>
                      </a:r>
                      <a:r>
                        <a:rPr lang="ru-RU" altLang="ko-KR" sz="1000" u="sng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гелеобразной текстуры крема содержит двухслойные капсулы с цветочным экстрактом;</a:t>
                      </a:r>
                      <a:r>
                        <a:rPr lang="ru-RU" altLang="ko-KR" sz="1000" u="sng" baseline="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 при этом один из них (внешний) глубоко увлажняет, а внутренний – делает кожу необыкновенно увлажненной.</a:t>
                      </a:r>
                      <a:endParaRPr lang="ko-KR" altLang="en-US" sz="1000" dirty="0" smtClean="0"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47059"/>
                      </a:schemeClr>
                    </a:solidFill>
                  </a:tcPr>
                </a:tc>
              </a:tr>
              <a:tr h="986475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Ингредиенты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8196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ru-RU" altLang="ko-KR" sz="1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Цветочная вода и 100 цветочных экстрактов доставляют влагу и возвращают коже жизненную</a:t>
                      </a:r>
                      <a:r>
                        <a:rPr lang="ru-RU" altLang="ko-KR" sz="1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энергию.</a:t>
                      </a:r>
                      <a:endParaRPr lang="en-US" altLang="ko-KR" sz="1000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28600" indent="-228600" algn="l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ru-RU" altLang="ko-KR" sz="1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Включает </a:t>
                      </a:r>
                      <a:r>
                        <a:rPr lang="ru-RU" altLang="ko-KR" sz="10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гиалуроновую</a:t>
                      </a:r>
                      <a:r>
                        <a:rPr lang="ru-RU" altLang="ko-KR" sz="1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кислоту, используемую в инъекциях – очень популярного метода омоложения лица.</a:t>
                      </a:r>
                      <a:endParaRPr lang="fr-FR" altLang="ko-KR" sz="10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1304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Эффект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8196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Wingdings" pitchFamily="2" charset="2"/>
                        <a:buNone/>
                      </a:pPr>
                      <a:r>
                        <a:rPr lang="ru-RU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Кожа выглядит помолодевшей и увлажненной, обретает здоровый цветущий вид.</a:t>
                      </a:r>
                      <a:endParaRPr lang="en-US" altLang="ko-KR" sz="10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297" y="6660232"/>
            <a:ext cx="1167039" cy="974912"/>
          </a:xfrm>
          <a:prstGeom prst="round2DiagRect">
            <a:avLst>
              <a:gd name="adj1" fmla="val 16667"/>
              <a:gd name="adj2" fmla="val 0"/>
            </a:avLst>
          </a:prstGeom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그림 24" descr="화면 캡처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799" b="-1"/>
          <a:stretch/>
        </p:blipFill>
        <p:spPr>
          <a:xfrm>
            <a:off x="5204166" y="8254151"/>
            <a:ext cx="1517578" cy="78234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134635" y="7740352"/>
            <a:ext cx="165663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[ From </a:t>
            </a:r>
            <a:r>
              <a:rPr lang="en-US" altLang="ko-KR" sz="900" i="1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Moist Glow Shot </a:t>
            </a: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Advertisement]  </a:t>
            </a:r>
            <a:endParaRPr lang="ko-KR" altLang="en-US" sz="9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6632" y="200998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Miracle Cream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920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7250055"/>
              </p:ext>
            </p:extLst>
          </p:nvPr>
        </p:nvGraphicFramePr>
        <p:xfrm>
          <a:off x="116632" y="2123728"/>
          <a:ext cx="5256584" cy="299350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864096"/>
                <a:gridCol w="4392488"/>
              </a:tblGrid>
              <a:tr h="936104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Текстура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8196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altLang="ko-KR" sz="9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Отбеливающий крем</a:t>
                      </a:r>
                      <a:endParaRPr lang="en-US" altLang="ko-KR" sz="900" dirty="0" smtClean="0"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altLang="ko-KR" sz="9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Благодаря мягкой кремовой текстуре, содержащей увлажняющие элементы, мягко распределяется по лицу</a:t>
                      </a:r>
                      <a:r>
                        <a:rPr lang="ru-RU" altLang="ko-KR" sz="900" baseline="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 и создает тонкую защитную пленку</a:t>
                      </a:r>
                      <a:r>
                        <a:rPr lang="en-US" altLang="ko-KR" sz="9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                 ▶ </a:t>
                      </a:r>
                      <a:r>
                        <a:rPr lang="ru-RU" altLang="ko-KR" sz="9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мгновенно осветляет кожу, придавая ей глянцевое свечение</a:t>
                      </a:r>
                      <a:endParaRPr lang="en-US" altLang="ko-KR" sz="900" dirty="0" smtClean="0"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47059"/>
                      </a:schemeClr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Ингредиенты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8196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ru-RU" altLang="ko-KR" sz="9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Стопроцентный яблочный раствор и экстракты десяти красных фруктов питают кожу натуральными фруктовыми кислотами (АНА), обладающими легким </a:t>
                      </a:r>
                      <a:r>
                        <a:rPr lang="ru-RU" altLang="ko-KR" sz="9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отшелушивающим</a:t>
                      </a:r>
                      <a:r>
                        <a:rPr lang="ru-RU" altLang="ko-KR" sz="9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эффектом. Насыщают кожу комплексом витаминов, оказывают антиоксидантное и увлажняющее действие.</a:t>
                      </a:r>
                      <a:endParaRPr lang="en-US" altLang="ko-KR" sz="9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28600" indent="-228600" algn="l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ru-RU" altLang="ko-KR" sz="9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Содержит </a:t>
                      </a:r>
                      <a:r>
                        <a:rPr lang="ru-RU" altLang="ko-KR" sz="9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глутатион</a:t>
                      </a:r>
                      <a:r>
                        <a:rPr lang="ru-RU" altLang="ko-KR" sz="9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– ингредиент, применяемый при профессиональных операциях по отбеливанию кожи (так называемая «инъекция </a:t>
                      </a:r>
                      <a:r>
                        <a:rPr lang="ru-RU" altLang="ko-KR" sz="9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Бейонсе</a:t>
                      </a:r>
                      <a:r>
                        <a:rPr lang="ru-RU" altLang="ko-KR" sz="9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»). Является мощным антиоксидантом, оказывающим значительный отбеливающий эффект.</a:t>
                      </a:r>
                      <a:r>
                        <a:rPr lang="fr-FR" altLang="ko-KR" sz="9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4647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Эффект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8196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Wingdings" pitchFamily="2" charset="2"/>
                        <a:buNone/>
                      </a:pPr>
                      <a:r>
                        <a:rPr lang="ru-RU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Кожа мгновенно осветляется, приобретая глянцевое свечение.</a:t>
                      </a:r>
                    </a:p>
                    <a:p>
                      <a:r>
                        <a:rPr lang="en-US" altLang="ko-KR" sz="10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* </a:t>
                      </a:r>
                      <a:r>
                        <a:rPr lang="ru-RU" altLang="ko-KR" sz="10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Может наноситься на различные участки потемневшей,</a:t>
                      </a:r>
                      <a:r>
                        <a:rPr lang="ru-RU" altLang="ko-KR" sz="1000" baseline="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 тусклой кожи – лицо, локти, колени, подмышечные впадины и т.д. </a:t>
                      </a:r>
                      <a:r>
                        <a:rPr lang="en-US" altLang="ko-KR" sz="10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  </a:t>
                      </a:r>
                      <a:endParaRPr lang="ko-KR" altLang="en-US" sz="1000" dirty="0" smtClean="0"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4167889"/>
              </p:ext>
            </p:extLst>
          </p:nvPr>
        </p:nvGraphicFramePr>
        <p:xfrm>
          <a:off x="1777396" y="709449"/>
          <a:ext cx="4891964" cy="134227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440160"/>
                <a:gridCol w="3451804"/>
              </a:tblGrid>
              <a:tr h="3600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Snow  Miracle</a:t>
                      </a:r>
                      <a:r>
                        <a:rPr lang="en-US" altLang="ko-KR" sz="11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Cream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  <a:alpha val="8196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+mj-ea"/>
                        <a:buNone/>
                      </a:pPr>
                      <a:endParaRPr lang="en-US" altLang="ko-KR" sz="10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7200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52157"/>
                      </a:schemeClr>
                    </a:solidFill>
                  </a:tcPr>
                </a:tc>
              </a:tr>
              <a:tr h="433591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Результат</a:t>
                      </a:r>
                      <a:endParaRPr lang="ko-KR" alt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8196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+mj-ea"/>
                        <a:buNone/>
                      </a:pPr>
                      <a:r>
                        <a:rPr lang="en-US" altLang="ko-KR" sz="1000" b="1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Instant Brightening </a:t>
                      </a:r>
                      <a:endParaRPr lang="en-US" altLang="ko-KR" sz="1050" b="1" baseline="0" dirty="0" smtClean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3591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Альтернативная косметическая процедура</a:t>
                      </a:r>
                      <a:endParaRPr lang="ko-KR" alt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8196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+mj-ea"/>
                        <a:buNone/>
                      </a:pPr>
                      <a:r>
                        <a:rPr lang="ru-RU" altLang="ko-KR" sz="105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Операция по отбеливанию кожи</a:t>
                      </a:r>
                      <a:endParaRPr lang="en-US" altLang="ko-KR" sz="105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585" y="661846"/>
            <a:ext cx="1409106" cy="1461882"/>
          </a:xfrm>
          <a:prstGeom prst="rect">
            <a:avLst/>
          </a:prstGeom>
        </p:spPr>
      </p:pic>
      <p:pic>
        <p:nvPicPr>
          <p:cNvPr id="6" name="그림 5" descr="화면 캡처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32" y="5220072"/>
            <a:ext cx="1186347" cy="1244110"/>
          </a:xfrm>
          <a:prstGeom prst="rect">
            <a:avLst/>
          </a:prstGeom>
        </p:spPr>
      </p:pic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9151557"/>
              </p:ext>
            </p:extLst>
          </p:nvPr>
        </p:nvGraphicFramePr>
        <p:xfrm>
          <a:off x="1412776" y="5220072"/>
          <a:ext cx="5123457" cy="123445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503734"/>
                <a:gridCol w="3619723"/>
              </a:tblGrid>
              <a:tr h="3600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Crystal Miracle</a:t>
                      </a:r>
                      <a:r>
                        <a:rPr lang="en-US" altLang="ko-KR" sz="11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Cream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C6FA">
                        <a:alpha val="8196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+mj-ea"/>
                        <a:buNone/>
                      </a:pPr>
                      <a:endParaRPr lang="en-US" altLang="ko-KR" sz="10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7200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52157"/>
                      </a:schemeClr>
                    </a:solidFill>
                  </a:tcPr>
                </a:tc>
              </a:tr>
              <a:tr h="325774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Результат</a:t>
                      </a:r>
                      <a:endParaRPr lang="ko-KR" alt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DFF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+mj-ea"/>
                        <a:buNone/>
                      </a:pPr>
                      <a:r>
                        <a:rPr lang="ru-RU" altLang="ko-KR" sz="1000" b="1" baseline="0" dirty="0" smtClean="0">
                          <a:solidFill>
                            <a:srgbClr val="CC0099"/>
                          </a:solidFill>
                          <a:latin typeface="Arial" pitchFamily="34" charset="0"/>
                          <a:cs typeface="Arial" pitchFamily="34" charset="0"/>
                        </a:rPr>
                        <a:t>Объемное сияние</a:t>
                      </a:r>
                      <a:endParaRPr lang="en-US" altLang="ko-KR" sz="1050" b="1" baseline="0" dirty="0" smtClean="0">
                        <a:solidFill>
                          <a:srgbClr val="CC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Альтернативная косметическая процедура</a:t>
                      </a:r>
                      <a:endParaRPr lang="ko-KR" alt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DFF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+mj-ea"/>
                        <a:buNone/>
                      </a:pPr>
                      <a:r>
                        <a:rPr lang="ru-RU" altLang="ko-KR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Витаминная </a:t>
                      </a:r>
                      <a:r>
                        <a:rPr lang="ru-RU" altLang="ko-KR" sz="10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мезотерапия</a:t>
                      </a:r>
                      <a:endParaRPr lang="en-US" altLang="ko-KR" sz="10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6665913"/>
              </p:ext>
            </p:extLst>
          </p:nvPr>
        </p:nvGraphicFramePr>
        <p:xfrm>
          <a:off x="116632" y="6588225"/>
          <a:ext cx="6741367" cy="2565155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7034"/>
                <a:gridCol w="5824333"/>
              </a:tblGrid>
              <a:tr h="856038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Текстура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6FA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 smtClean="0"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7059"/>
                      </a:schemeClr>
                    </a:solidFill>
                  </a:tcPr>
                </a:tc>
              </a:tr>
              <a:tr h="996461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Ингредиенты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6FA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ru-RU" altLang="ko-KR" sz="1000" b="1" baseline="0" dirty="0" smtClean="0">
                          <a:solidFill>
                            <a:srgbClr val="CC0099"/>
                          </a:solidFill>
                          <a:latin typeface="Arial" pitchFamily="34" charset="0"/>
                          <a:cs typeface="Arial" pitchFamily="34" charset="0"/>
                        </a:rPr>
                        <a:t>Газированная вода и комплекс из пяти пептидов придают коже кристальное сияние и объем, делая контуры лица округлыми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ru-RU" altLang="ko-KR" sz="1000" b="1" baseline="0" dirty="0" smtClean="0">
                          <a:solidFill>
                            <a:srgbClr val="CC0099"/>
                          </a:solidFill>
                          <a:latin typeface="Arial" pitchFamily="34" charset="0"/>
                          <a:cs typeface="Arial" pitchFamily="34" charset="0"/>
                        </a:rPr>
                        <a:t>Содержит витаминный коктейль,  применяемый при проведении витаминной </a:t>
                      </a:r>
                      <a:r>
                        <a:rPr lang="ru-RU" altLang="ko-KR" sz="1000" b="1" baseline="0" dirty="0" err="1" smtClean="0">
                          <a:solidFill>
                            <a:srgbClr val="CC0099"/>
                          </a:solidFill>
                          <a:latin typeface="Arial" pitchFamily="34" charset="0"/>
                          <a:cs typeface="Arial" pitchFamily="34" charset="0"/>
                        </a:rPr>
                        <a:t>мезотерапии</a:t>
                      </a:r>
                      <a:r>
                        <a:rPr lang="ru-RU" altLang="ko-KR" sz="1000" b="1" baseline="0" dirty="0" smtClean="0">
                          <a:solidFill>
                            <a:srgbClr val="CC0099"/>
                          </a:solidFill>
                          <a:latin typeface="Arial" pitchFamily="34" charset="0"/>
                          <a:cs typeface="Arial" pitchFamily="34" charset="0"/>
                        </a:rPr>
                        <a:t> . Витаминная вода, полученная из экстрактов растений, обладает прочной молекулярной структурой, что позволяет ей проникать в глубокие слои кожи.</a:t>
                      </a:r>
                      <a:r>
                        <a:rPr lang="fr-FR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3277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Эффект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6FA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ru-RU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Кожа выглядит свежей, светящейся и помолодевшей, ее ткани приобретают объем, вследствие чего разглаживаются морщины.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ru-RU" altLang="ko-KR" sz="10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Может применяться до и после нанесения</a:t>
                      </a:r>
                      <a:r>
                        <a:rPr lang="ru-RU" altLang="ko-KR" sz="1000" baseline="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 макияжа</a:t>
                      </a:r>
                      <a:r>
                        <a:rPr lang="en-US" altLang="ko-KR" sz="10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. </a:t>
                      </a:r>
                      <a:r>
                        <a:rPr lang="ru-RU" altLang="ko-KR" sz="10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Наносите</a:t>
                      </a:r>
                      <a:r>
                        <a:rPr lang="ru-RU" altLang="ko-KR" sz="1000" baseline="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 на вялые или отвисшие участки кожи до макияжа</a:t>
                      </a:r>
                      <a:r>
                        <a:rPr lang="en-US" altLang="ko-KR" sz="10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.</a:t>
                      </a:r>
                      <a:r>
                        <a:rPr lang="ru-RU" altLang="ko-KR" sz="10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 После макияжа используйте в качестве</a:t>
                      </a:r>
                      <a:r>
                        <a:rPr lang="ru-RU" altLang="ko-KR" sz="1000" baseline="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 </a:t>
                      </a:r>
                      <a:r>
                        <a:rPr lang="ru-RU" altLang="ko-KR" sz="1000" baseline="0" dirty="0" err="1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безперламутрового</a:t>
                      </a:r>
                      <a:r>
                        <a:rPr lang="ru-RU" altLang="ko-KR" sz="1000" baseline="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 </a:t>
                      </a:r>
                      <a:r>
                        <a:rPr lang="ru-RU" altLang="ko-KR" sz="1000" baseline="0" dirty="0" err="1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хайлайтера</a:t>
                      </a:r>
                      <a:r>
                        <a:rPr lang="ru-RU" altLang="ko-KR" sz="1000" baseline="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.</a:t>
                      </a:r>
                      <a:r>
                        <a:rPr lang="en-US" altLang="ko-KR" sz="10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7" name="그림 26" descr="화면 캡처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8271" y="1115616"/>
            <a:ext cx="1136273" cy="847246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4"/>
          <a:stretch/>
        </p:blipFill>
        <p:spPr bwMode="auto">
          <a:xfrm>
            <a:off x="5572326" y="3419872"/>
            <a:ext cx="1149418" cy="737087"/>
          </a:xfrm>
          <a:prstGeom prst="round2DiagRect">
            <a:avLst>
              <a:gd name="adj1" fmla="val 16667"/>
              <a:gd name="adj2" fmla="val 0"/>
            </a:avLst>
          </a:prstGeom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9063" y="4348932"/>
            <a:ext cx="1156594" cy="558321"/>
          </a:xfrm>
          <a:prstGeom prst="round2DiagRect">
            <a:avLst>
              <a:gd name="adj1" fmla="val 16667"/>
              <a:gd name="adj2" fmla="val 0"/>
            </a:avLst>
          </a:prstGeom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93"/>
          <a:stretch/>
        </p:blipFill>
        <p:spPr bwMode="auto">
          <a:xfrm>
            <a:off x="5536030" y="2483768"/>
            <a:ext cx="1138582" cy="737087"/>
          </a:xfrm>
          <a:prstGeom prst="round2DiagRect">
            <a:avLst>
              <a:gd name="adj1" fmla="val 16667"/>
              <a:gd name="adj2" fmla="val 0"/>
            </a:avLst>
          </a:prstGeom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295" y="6628599"/>
            <a:ext cx="906051" cy="694151"/>
          </a:xfrm>
          <a:prstGeom prst="round2DiagRect">
            <a:avLst>
              <a:gd name="adj1" fmla="val 16667"/>
              <a:gd name="adj2" fmla="val 0"/>
            </a:avLst>
          </a:prstGeom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1218" y="5346559"/>
            <a:ext cx="1017019" cy="1030982"/>
          </a:xfrm>
          <a:prstGeom prst="round2DiagRect">
            <a:avLst>
              <a:gd name="adj1" fmla="val 16667"/>
              <a:gd name="adj2" fmla="val 0"/>
            </a:avLst>
          </a:prstGeom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1124745" y="6560177"/>
            <a:ext cx="43924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ru-RU" altLang="ko-KR" sz="10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Крем для мгновенного придания коже сияния и объема</a:t>
            </a:r>
            <a:endParaRPr lang="en-US" altLang="ko-KR" sz="1000" dirty="0">
              <a:solidFill>
                <a:srgbClr val="7030A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lvl="0"/>
            <a:r>
              <a:rPr lang="ru-RU" altLang="ko-KR" sz="1000" dirty="0" err="1" smtClean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Гелевая</a:t>
            </a:r>
            <a:r>
              <a:rPr lang="ru-RU" altLang="ko-KR" sz="1000" dirty="0" smtClean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ru-RU" altLang="ko-KR" sz="1000" dirty="0" smtClean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текстура прекрасно проникает в кожу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, </a:t>
            </a:r>
            <a:r>
              <a:rPr lang="ru-RU" altLang="ko-KR" sz="1000" dirty="0" smtClean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питая ее пептидами, улучшающими контуры лица, и важными минералами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.</a:t>
            </a:r>
            <a:endParaRPr lang="en-US" altLang="ko-KR" sz="1000" dirty="0">
              <a:solidFill>
                <a:prstClr val="black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lvl="0"/>
            <a:r>
              <a:rPr lang="en-US" altLang="ko-KR" sz="1000" dirty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▶ </a:t>
            </a:r>
            <a:r>
              <a:rPr lang="ru-RU" altLang="ko-KR" sz="1000" dirty="0" smtClean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кожа приобретает полупрозрачный тон и мягкое деликатное сияние без блеска и перламутра</a:t>
            </a:r>
            <a:endParaRPr lang="ko-KR" altLang="en-US" sz="1000" dirty="0">
              <a:solidFill>
                <a:prstClr val="black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6632" y="200998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Miracle Cream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2871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1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000"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5219</TotalTime>
  <Words>699</Words>
  <Application>Microsoft Office PowerPoint</Application>
  <PresentationFormat>Экран (4:3)</PresentationFormat>
  <Paragraphs>99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Office 테마</vt:lpstr>
      <vt:lpstr>1_Office 테마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seoha</dc:creator>
  <cp:lastModifiedBy>user</cp:lastModifiedBy>
  <cp:revision>85</cp:revision>
  <dcterms:created xsi:type="dcterms:W3CDTF">2014-04-04T22:40:41Z</dcterms:created>
  <dcterms:modified xsi:type="dcterms:W3CDTF">2014-12-26T00:57:02Z</dcterms:modified>
</cp:coreProperties>
</file>